
<file path=[Content_Types].xml><?xml version="1.0" encoding="utf-8"?>
<Types xmlns="http://schemas.openxmlformats.org/package/2006/content-types">
  <Default Extension="avif" ContentType="image/avi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56" r:id="rId3"/>
    <p:sldId id="257" r:id="rId4"/>
    <p:sldId id="258" r:id="rId5"/>
    <p:sldId id="259" r:id="rId6"/>
    <p:sldId id="260" r:id="rId7"/>
    <p:sldId id="261" r:id="rId8"/>
    <p:sldId id="266" r:id="rId9"/>
    <p:sldId id="262" r:id="rId10"/>
    <p:sldId id="291" r:id="rId11"/>
    <p:sldId id="264" r:id="rId12"/>
    <p:sldId id="292" r:id="rId13"/>
    <p:sldId id="265" r:id="rId14"/>
    <p:sldId id="268" r:id="rId15"/>
    <p:sldId id="276" r:id="rId16"/>
    <p:sldId id="277" r:id="rId17"/>
    <p:sldId id="279" r:id="rId18"/>
    <p:sldId id="278" r:id="rId19"/>
    <p:sldId id="271" r:id="rId20"/>
    <p:sldId id="269" r:id="rId21"/>
    <p:sldId id="280" r:id="rId22"/>
    <p:sldId id="284" r:id="rId23"/>
    <p:sldId id="288" r:id="rId24"/>
    <p:sldId id="285" r:id="rId25"/>
    <p:sldId id="286" r:id="rId26"/>
    <p:sldId id="290" r:id="rId27"/>
    <p:sldId id="267" r:id="rId28"/>
    <p:sldId id="295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8F01D-D514-77AA-C3A8-E8DD9DA87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64967F-CD44-1C9B-154D-253C8F7413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439AB3-A9D2-8DB4-D573-9287C7C7D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98559E-82A2-07F6-72A5-330259463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F42CC3-57D4-D0D8-3A8B-2DE23CA2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1440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F7549-4B40-A6A6-B357-668008C7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65A9D9-CDF3-0C2B-A28C-56A0F84C4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387B77-40B4-D627-444F-7AE29BF0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3405DB-43BC-C59E-35B8-F625D0F7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16A5D2-294C-7071-43F3-343F2890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2345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4B56D2-0A49-5FDA-E2FA-16EECC025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B989C18-6315-1389-AE6D-78C6664F3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31A9B2-A88C-1322-0B6B-9BB1B1C9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FB27D3-E454-C85B-F735-3AF78003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087295-14B0-0588-BFD4-F9C5727F2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03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15C4CA-3CBC-8C64-2FFB-AE60A80F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7F5A96-47AA-2490-270E-E92E490CD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6164F9-307F-BCC8-0EE2-CB445370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457E7E-04F9-4E14-BFEE-CCEF2792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E3A80B-D630-4D45-C1B5-A48835AA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0950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052C2-0904-CF11-A940-B1E67B18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517D3F-4D3B-17A8-9147-782155F9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8A3E29-37C0-7856-7410-C6E669E4B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77FC4F-77A5-A725-D5DD-BFDC7AE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B42ED2-353D-973E-BE91-9D754178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0130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EB78A-3673-0ED0-B4CE-7CD607A4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84186E-8761-39E9-0366-FB1EBC158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2F5434-CC8B-522F-4CA3-6B98377AE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E0A7CA-049D-4986-FB26-077BC3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2C77C7-A421-378F-8E18-856F5A99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AE2FE1-539C-F579-62FC-0C93DE0E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66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42DB4-61A4-7450-B558-774EA20F0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9821E1-20FE-609E-2DEC-FF0EFD1A0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223B56-FB2B-9E38-FB51-555ADB711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B8A6217-DA3B-76CF-CE8F-B240F93FB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B779C50-BB80-B7BE-33CF-4298F353D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796253E-2664-6A5C-0A4F-F4434A6F4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2FA0B2-430D-E5E3-7E67-674B7324B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348EF2F-3BA6-DA73-B81E-5AC802FCD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357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37A03-9D0B-8265-BC0C-EB0E284D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FBBED3-289C-7585-A39B-F4D0A41B6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4DA241-3E4D-2F78-7049-08FB78F7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BBD0569-A80E-EF68-F1DB-426C0D69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44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F61EE18-EBE2-C304-C72D-EA1261664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6D844EA-1557-BAF2-544D-EA64977C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9A992D-6F33-5D40-85B3-C64405E4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4269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64042-0AD6-98A8-48DC-C2796EADD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1B1FC2-B8D6-107A-D5D6-C9DDC7286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26F7E8-A685-E30D-C500-3AC2DE71D0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272720-48AF-275A-1EAE-98A55E6D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2A43A5-3D30-98BC-4CC9-93A03AC9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586BF0-648A-A69A-EC6A-C0A747155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757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234B95-BD40-A238-432B-35316863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EB7C261-C283-0019-186D-7F3C79780D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4ED5898-E502-BF4F-A501-7F471ED6F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BA3FFB-46C8-7C1C-9897-B865A87A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0EC650-2C9C-67E0-359D-23EB98C6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18524C-B43B-7CBD-79E4-EC8E0E98C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16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E796D76-ACA2-C533-9261-789152A58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43DDAB-540D-74C9-540F-BBABC7633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A127B1-6868-E95C-6160-950020164B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66BC3-4174-42FE-AC50-660CC58AB26D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D4C123-CB2B-029C-3B3C-4588BED1C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8DE99A-50EF-3317-CC4D-9D55323E8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D2B25-2ED2-4C0C-BD02-68E9EE04170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332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web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av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eb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E7CB75E-77CC-5066-2E0D-126089222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7" y="762000"/>
            <a:ext cx="5477933" cy="547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10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4CB97-05FA-2BD2-635A-84D5D0BC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068476-0E29-2D85-BDF8-E4AA931BD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noProof="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3CA6E93-B7C7-7770-39C9-171456EF44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ca-ES" noProof="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F4B1CE-941A-F694-3295-FD874FB2DD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ca-ES" noProof="0" dirty="0"/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61CFD408-9573-A782-60BD-5C64E3D31F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7" y="248578"/>
            <a:ext cx="11459105" cy="6122718"/>
          </a:xfrm>
        </p:spPr>
      </p:pic>
    </p:spTree>
    <p:extLst>
      <p:ext uri="{BB962C8B-B14F-4D97-AF65-F5344CB8AC3E}">
        <p14:creationId xmlns:p14="http://schemas.microsoft.com/office/powerpoint/2010/main" val="31030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9E5F1512-685E-E615-CC12-693F8F701E00}"/>
              </a:ext>
            </a:extLst>
          </p:cNvPr>
          <p:cNvSpPr txBox="1">
            <a:spLocks/>
          </p:cNvSpPr>
          <p:nvPr/>
        </p:nvSpPr>
        <p:spPr>
          <a:xfrm>
            <a:off x="7467599" y="1136254"/>
            <a:ext cx="4487333" cy="1818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a-ES" sz="1400" b="1" noProof="0" dirty="0"/>
              <a:t>Mesos amb més demanda global (sobre la mitjana anual):</a:t>
            </a:r>
          </a:p>
          <a:p>
            <a:r>
              <a:rPr lang="ca-ES" sz="1400" noProof="0" dirty="0"/>
              <a:t>Agost (+0.8): Temporada turística i compres d'estiu.</a:t>
            </a:r>
          </a:p>
          <a:p>
            <a:r>
              <a:rPr lang="ca-ES" sz="1400" noProof="0" dirty="0"/>
              <a:t>Maig (+0.8): Festes locals, preparació d'estiu i activitat comercial.</a:t>
            </a:r>
          </a:p>
          <a:p>
            <a:r>
              <a:rPr lang="ca-ES" sz="1400" noProof="0" dirty="0"/>
              <a:t>Juliol (+0.8): Començament de vacances i consum turístic.</a:t>
            </a:r>
          </a:p>
          <a:p>
            <a:endParaRPr lang="ca-ES" sz="1400" noProof="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402BCD7B-417A-92E9-1EAC-235496A1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2546" y="203199"/>
            <a:ext cx="3226065" cy="789385"/>
          </a:xfrm>
        </p:spPr>
        <p:txBody>
          <a:bodyPr>
            <a:normAutofit/>
          </a:bodyPr>
          <a:lstStyle/>
          <a:p>
            <a:r>
              <a:rPr lang="ca-ES" b="1" noProof="0" dirty="0"/>
              <a:t>Estacionalitat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17A9624-83B5-5988-1537-51E323640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3" y="194733"/>
            <a:ext cx="6978666" cy="64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27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965FB1-33D7-8F57-2ABA-21E2E4D90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077" y="729059"/>
            <a:ext cx="3916192" cy="487363"/>
          </a:xfrm>
        </p:spPr>
        <p:txBody>
          <a:bodyPr>
            <a:normAutofit/>
          </a:bodyPr>
          <a:lstStyle/>
          <a:p>
            <a:r>
              <a:rPr lang="ca-ES" sz="2000" noProof="0" dirty="0"/>
              <a:t>Categories amb més estacionalitat: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4709AC-3B88-BBB4-CA1E-2BC12CA71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34075" y="3519487"/>
            <a:ext cx="2950991" cy="351897"/>
          </a:xfrm>
        </p:spPr>
        <p:txBody>
          <a:bodyPr>
            <a:noAutofit/>
          </a:bodyPr>
          <a:lstStyle/>
          <a:p>
            <a:r>
              <a:rPr lang="ca-ES" sz="2000" noProof="0" dirty="0"/>
              <a:t>Categories més estables: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081A80C-CA33-B45F-1EA8-4C2415925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2682" y="3989124"/>
            <a:ext cx="1487582" cy="12202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ca-ES" sz="1200" b="1" noProof="0" dirty="0"/>
              <a:t>Joguines</a:t>
            </a:r>
          </a:p>
          <a:p>
            <a:pPr marL="0" indent="0">
              <a:buNone/>
            </a:pPr>
            <a:endParaRPr lang="ca-ES" sz="600" b="1" noProof="0" dirty="0"/>
          </a:p>
          <a:p>
            <a:pPr marL="0" indent="0">
              <a:buNone/>
            </a:pPr>
            <a:r>
              <a:rPr lang="ca-ES" sz="1200" b="1" noProof="0" dirty="0"/>
              <a:t>Perfumeria </a:t>
            </a:r>
          </a:p>
          <a:p>
            <a:pPr marL="0" indent="0">
              <a:buNone/>
            </a:pPr>
            <a:endParaRPr lang="ca-ES" sz="600" b="1" noProof="0" dirty="0"/>
          </a:p>
          <a:p>
            <a:pPr marL="0" indent="0">
              <a:buNone/>
            </a:pPr>
            <a:r>
              <a:rPr lang="ca-ES" sz="1200" b="1" noProof="0" dirty="0"/>
              <a:t>Eines de jardí </a:t>
            </a:r>
          </a:p>
          <a:p>
            <a:endParaRPr lang="ca-ES" noProof="0" dirty="0"/>
          </a:p>
        </p:txBody>
      </p:sp>
      <p:sp>
        <p:nvSpPr>
          <p:cNvPr id="7" name="Marcador de contenido 3">
            <a:extLst>
              <a:ext uri="{FF2B5EF4-FFF2-40B4-BE49-F238E27FC236}">
                <a16:creationId xmlns:a16="http://schemas.microsoft.com/office/drawing/2014/main" id="{C480183A-B52D-2F29-6D65-5481B1B39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2682" y="1518973"/>
            <a:ext cx="3798982" cy="157585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ca-ES" sz="1200" b="1" noProof="0" dirty="0"/>
              <a:t>Ordinadors:</a:t>
            </a:r>
            <a:r>
              <a:rPr lang="ca-ES" sz="1200" noProof="0" dirty="0"/>
              <a:t> Pic màxim a Setembre)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ca-ES" sz="1200" b="1" noProof="0" dirty="0"/>
              <a:t>Motiu: </a:t>
            </a:r>
            <a:r>
              <a:rPr lang="ca-ES" sz="1200" noProof="0" dirty="0"/>
              <a:t>Volta a les aules/començ de curs.</a:t>
            </a:r>
          </a:p>
          <a:p>
            <a:pPr marL="0" indent="0">
              <a:spcBef>
                <a:spcPts val="0"/>
              </a:spcBef>
              <a:buNone/>
            </a:pPr>
            <a:endParaRPr lang="ca-ES" sz="1200" noProof="0" dirty="0"/>
          </a:p>
          <a:p>
            <a:pPr marL="0" indent="0">
              <a:spcBef>
                <a:spcPts val="0"/>
              </a:spcBef>
              <a:buNone/>
            </a:pPr>
            <a:r>
              <a:rPr lang="ca-ES" sz="1200" b="1" noProof="0" dirty="0"/>
              <a:t>Art:</a:t>
            </a:r>
            <a:r>
              <a:rPr lang="ca-ES" sz="1200" noProof="0" dirty="0"/>
              <a:t> Pic màxim a Maig </a:t>
            </a:r>
          </a:p>
          <a:p>
            <a:pPr marL="0" indent="0">
              <a:spcBef>
                <a:spcPts val="0"/>
              </a:spcBef>
              <a:buNone/>
            </a:pPr>
            <a:r>
              <a:rPr lang="ca-ES" sz="1200" b="1" noProof="0" dirty="0"/>
              <a:t>Motiu: </a:t>
            </a:r>
            <a:r>
              <a:rPr lang="ca-ES" sz="1200" noProof="0" dirty="0"/>
              <a:t>Temporada d'exposicions, fires d'art i festes locals.</a:t>
            </a:r>
          </a:p>
          <a:p>
            <a:pPr marL="0" indent="0">
              <a:spcBef>
                <a:spcPts val="0"/>
              </a:spcBef>
              <a:buNone/>
            </a:pPr>
            <a:endParaRPr lang="ca-ES" sz="1200" noProof="0" dirty="0"/>
          </a:p>
          <a:p>
            <a:pPr marL="0" indent="0">
              <a:spcBef>
                <a:spcPts val="0"/>
              </a:spcBef>
              <a:buNone/>
            </a:pPr>
            <a:r>
              <a:rPr lang="ca-ES" sz="1200" b="1" noProof="0" dirty="0"/>
              <a:t>Llibres tècnics:</a:t>
            </a:r>
            <a:r>
              <a:rPr lang="ca-ES" sz="1200" noProof="0" dirty="0"/>
              <a:t> Pic màxim a Maig </a:t>
            </a:r>
          </a:p>
          <a:p>
            <a:pPr marL="0" indent="0">
              <a:spcBef>
                <a:spcPts val="0"/>
              </a:spcBef>
              <a:buNone/>
            </a:pPr>
            <a:r>
              <a:rPr lang="ca-ES" sz="1200" b="1" noProof="0" dirty="0"/>
              <a:t>Motiu: </a:t>
            </a:r>
            <a:r>
              <a:rPr lang="ca-ES" sz="1200" noProof="0" dirty="0"/>
              <a:t>Cursos de formació i preparació per exàmens professionals.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D62A01F-459E-BD45-395D-5255173F0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10" y="933451"/>
            <a:ext cx="7490448" cy="45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8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00172-395E-552E-6461-C49D65F4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837" y="374651"/>
            <a:ext cx="5818187" cy="463550"/>
          </a:xfrm>
        </p:spPr>
        <p:txBody>
          <a:bodyPr>
            <a:normAutofit fontScale="90000"/>
          </a:bodyPr>
          <a:lstStyle/>
          <a:p>
            <a:r>
              <a:rPr lang="ca-ES" b="1" noProof="0" dirty="0" err="1"/>
              <a:t>Heatmap</a:t>
            </a:r>
            <a:r>
              <a:rPr lang="ca-ES" b="1" noProof="0" dirty="0"/>
              <a:t> horari de vendes</a:t>
            </a:r>
            <a:endParaRPr lang="ca-ES" noProof="0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773A407C-ABFA-57A1-CD04-5F5ECBB5EB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77" y="1032364"/>
            <a:ext cx="7877547" cy="4793271"/>
          </a:xfr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6EF149-F579-EF54-A3D3-5700174FE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05275" y="5935663"/>
            <a:ext cx="4019550" cy="823912"/>
          </a:xfrm>
        </p:spPr>
        <p:txBody>
          <a:bodyPr>
            <a:normAutofit/>
          </a:bodyPr>
          <a:lstStyle/>
          <a:p>
            <a:pPr lvl="0"/>
            <a:r>
              <a:rPr lang="ca-ES" sz="2000" noProof="0" dirty="0"/>
              <a:t>Hora punta: dilluns 14:00–16:00h</a:t>
            </a:r>
          </a:p>
          <a:p>
            <a:pPr lvl="0"/>
            <a:r>
              <a:rPr lang="ca-ES" sz="2000" noProof="0" dirty="0"/>
              <a:t>Hora vall: dilluns 04:00–06:00h</a:t>
            </a:r>
          </a:p>
        </p:txBody>
      </p:sp>
    </p:spTree>
    <p:extLst>
      <p:ext uri="{BB962C8B-B14F-4D97-AF65-F5344CB8AC3E}">
        <p14:creationId xmlns:p14="http://schemas.microsoft.com/office/powerpoint/2010/main" val="2196443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2531B742-E018-4BB1-12E5-A90FBFB9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670" y="142875"/>
            <a:ext cx="5143286" cy="29432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643DD21-EA9F-7256-8448-E7247DBD7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0" y="3618079"/>
            <a:ext cx="4804756" cy="298222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DD4FDF-5F07-0152-7B14-B3F803DCD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12" y="3618079"/>
            <a:ext cx="4901738" cy="298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49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493F1F4-583E-02CE-F4DA-2060D9EA6D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312" y="1070772"/>
            <a:ext cx="7106043" cy="473736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FC4938C-69B7-EAA9-A4DB-F83C9164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414" y="104775"/>
            <a:ext cx="4047172" cy="1094105"/>
          </a:xfrm>
        </p:spPr>
        <p:txBody>
          <a:bodyPr/>
          <a:lstStyle/>
          <a:p>
            <a:r>
              <a:rPr lang="ca-ES" noProof="0" dirty="0"/>
              <a:t>Preu i demanda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C914D4-E537-5174-2D0A-0B1FE5776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58" y="2468027"/>
            <a:ext cx="4898826" cy="311600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9A4CDFB-E109-4312-FFC1-416C8C4326F9}"/>
              </a:ext>
            </a:extLst>
          </p:cNvPr>
          <p:cNvSpPr txBox="1"/>
          <p:nvPr/>
        </p:nvSpPr>
        <p:spPr>
          <a:xfrm>
            <a:off x="7027333" y="5808133"/>
            <a:ext cx="420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Hi ha un rang de preus molt ample amb més pes al voltant dels 100 BRL.</a:t>
            </a:r>
          </a:p>
        </p:txBody>
      </p:sp>
    </p:spTree>
    <p:extLst>
      <p:ext uri="{BB962C8B-B14F-4D97-AF65-F5344CB8AC3E}">
        <p14:creationId xmlns:p14="http://schemas.microsoft.com/office/powerpoint/2010/main" val="1439932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F8EE0-0240-2454-95B0-4BFE54408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23DCD8-8F4B-EF85-9329-F4C18E2E9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381" y="68024"/>
            <a:ext cx="6383972" cy="1325563"/>
          </a:xfrm>
        </p:spPr>
        <p:txBody>
          <a:bodyPr/>
          <a:lstStyle/>
          <a:p>
            <a:r>
              <a:rPr lang="ca-ES" noProof="0" dirty="0"/>
              <a:t>Anàlisi de Preu </a:t>
            </a:r>
            <a:r>
              <a:rPr lang="ca-ES" noProof="0" dirty="0" err="1"/>
              <a:t>vs</a:t>
            </a:r>
            <a:r>
              <a:rPr lang="ca-ES" noProof="0" dirty="0"/>
              <a:t> Demanda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6B0B92-75D6-F90B-A922-2AE5921B12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03602" y="4760745"/>
            <a:ext cx="3432864" cy="646331"/>
          </a:xfrm>
        </p:spPr>
        <p:txBody>
          <a:bodyPr>
            <a:noAutofit/>
          </a:bodyPr>
          <a:lstStyle/>
          <a:p>
            <a:r>
              <a:rPr lang="ca-ES" sz="1800" b="0" noProof="0" dirty="0"/>
              <a:t>Preu té correlació feble amb satisfacció.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DF34BBF-CADB-1AB5-ED8F-C74763B00B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87" y="1743199"/>
            <a:ext cx="3946636" cy="279511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775E9AF-A6D6-2CD1-3E2F-30496870C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246" y="1435922"/>
            <a:ext cx="3068727" cy="31023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0305179-D47E-B1C0-43B3-C070CADD9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45" y="2159177"/>
            <a:ext cx="3797000" cy="237913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3EF6228-812B-2A28-6E7A-92B8ADADACF1}"/>
              </a:ext>
            </a:extLst>
          </p:cNvPr>
          <p:cNvSpPr txBox="1"/>
          <p:nvPr/>
        </p:nvSpPr>
        <p:spPr>
          <a:xfrm>
            <a:off x="503023" y="4760745"/>
            <a:ext cx="379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Els productes amb més demanda són els de rang de preu 50 – 100 BRL.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33973F7-3B4F-CD23-E510-78EFC3C2BB7B}"/>
              </a:ext>
            </a:extLst>
          </p:cNvPr>
          <p:cNvSpPr txBox="1"/>
          <p:nvPr/>
        </p:nvSpPr>
        <p:spPr>
          <a:xfrm>
            <a:off x="8830734" y="4760745"/>
            <a:ext cx="3068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El nivell de ressenya no té correlació amb les vendes.</a:t>
            </a:r>
          </a:p>
        </p:txBody>
      </p:sp>
    </p:spTree>
    <p:extLst>
      <p:ext uri="{BB962C8B-B14F-4D97-AF65-F5344CB8AC3E}">
        <p14:creationId xmlns:p14="http://schemas.microsoft.com/office/powerpoint/2010/main" val="267667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514EA05-FA8C-7031-5E78-84BF32EA3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844550"/>
            <a:ext cx="5460999" cy="377842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F6D4877-939E-919E-CA69-0C053BFA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4550"/>
          </a:xfrm>
        </p:spPr>
        <p:txBody>
          <a:bodyPr>
            <a:normAutofit/>
          </a:bodyPr>
          <a:lstStyle/>
          <a:p>
            <a:pPr algn="ctr"/>
            <a:r>
              <a:rPr lang="ca-ES" sz="2400" b="1" noProof="0" dirty="0"/>
              <a:t>Impacte de les fotografies en les mètriques comercials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2AB299F-8166-EAB1-B159-F325B46A3E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5" y="844550"/>
            <a:ext cx="4302640" cy="269550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962C9F7-4580-E176-A5A1-A54B5DC3D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5" y="3979333"/>
            <a:ext cx="4308857" cy="26175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8613DBB-59B7-8D97-43E8-DAC59694B5F8}"/>
              </a:ext>
            </a:extLst>
          </p:cNvPr>
          <p:cNvSpPr txBox="1"/>
          <p:nvPr/>
        </p:nvSpPr>
        <p:spPr>
          <a:xfrm>
            <a:off x="6282266" y="5288098"/>
            <a:ext cx="5291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La majoria de productes tenen 1 o 2 fotografies. </a:t>
            </a:r>
          </a:p>
          <a:p>
            <a:r>
              <a:rPr lang="ca-ES" noProof="0" dirty="0"/>
              <a:t>Més de 10 fotografies no impacta al volum de vendes.</a:t>
            </a:r>
          </a:p>
        </p:txBody>
      </p:sp>
    </p:spTree>
    <p:extLst>
      <p:ext uri="{BB962C8B-B14F-4D97-AF65-F5344CB8AC3E}">
        <p14:creationId xmlns:p14="http://schemas.microsoft.com/office/powerpoint/2010/main" val="1844247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C495D881-987D-2296-13CC-BAD380D52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760" y="137478"/>
            <a:ext cx="9326880" cy="715962"/>
          </a:xfrm>
        </p:spPr>
        <p:txBody>
          <a:bodyPr/>
          <a:lstStyle/>
          <a:p>
            <a:r>
              <a:rPr lang="ca-ES" b="1" noProof="0" dirty="0"/>
              <a:t>Relació temps de </a:t>
            </a:r>
            <a:r>
              <a:rPr lang="ca-ES" b="1" noProof="0" dirty="0" err="1"/>
              <a:t>lluirament</a:t>
            </a:r>
            <a:r>
              <a:rPr lang="ca-ES" b="1" noProof="0" dirty="0"/>
              <a:t> i satisfacció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522555-B2BA-41F4-415A-E29D51054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" y="568960"/>
            <a:ext cx="6714125" cy="37642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34D570-A4F6-D36E-0800-3AD6B2699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80" y="1115973"/>
            <a:ext cx="5943600" cy="4626053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E5C3AA1D-568C-428C-E428-2B7F5E467D97}"/>
              </a:ext>
            </a:extLst>
          </p:cNvPr>
          <p:cNvSpPr txBox="1">
            <a:spLocks/>
          </p:cNvSpPr>
          <p:nvPr/>
        </p:nvSpPr>
        <p:spPr>
          <a:xfrm>
            <a:off x="6874086" y="6004559"/>
            <a:ext cx="4041987" cy="467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sz="1800" noProof="0" dirty="0"/>
              <a:t>Temps de </a:t>
            </a:r>
            <a:r>
              <a:rPr lang="ca-ES" sz="1800" noProof="0" dirty="0" err="1"/>
              <a:t>lluirament</a:t>
            </a:r>
            <a:r>
              <a:rPr lang="ca-ES" sz="1800" noProof="0" dirty="0"/>
              <a:t> afecta a satisfacció.</a:t>
            </a:r>
          </a:p>
        </p:txBody>
      </p:sp>
    </p:spTree>
    <p:extLst>
      <p:ext uri="{BB962C8B-B14F-4D97-AF65-F5344CB8AC3E}">
        <p14:creationId xmlns:p14="http://schemas.microsoft.com/office/powerpoint/2010/main" val="536568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84CDF4E-C2D2-0B09-579B-4F90D29F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519" y="142876"/>
            <a:ext cx="4257675" cy="682625"/>
          </a:xfrm>
        </p:spPr>
        <p:txBody>
          <a:bodyPr>
            <a:normAutofit/>
          </a:bodyPr>
          <a:lstStyle/>
          <a:p>
            <a:r>
              <a:rPr lang="ca-ES" sz="2400" b="1" noProof="0" dirty="0"/>
              <a:t>Anàlisi de freqüència de compra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E59A71-FFB9-CED2-CB1E-7F82A9386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90" y="293279"/>
            <a:ext cx="3459512" cy="283092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7FA7398-7CF3-AB7E-DD40-F215A87B310A}"/>
              </a:ext>
            </a:extLst>
          </p:cNvPr>
          <p:cNvSpPr txBox="1"/>
          <p:nvPr/>
        </p:nvSpPr>
        <p:spPr>
          <a:xfrm>
            <a:off x="317389" y="3175926"/>
            <a:ext cx="5626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noProof="0" dirty="0"/>
              <a:t>La recència és la diferencia entre la última data del </a:t>
            </a:r>
            <a:r>
              <a:rPr lang="ca-ES" sz="1400" noProof="0" dirty="0" err="1"/>
              <a:t>Dataset</a:t>
            </a:r>
            <a:r>
              <a:rPr lang="ca-ES" sz="1400" noProof="0" dirty="0"/>
              <a:t> i la última data de compra.</a:t>
            </a:r>
          </a:p>
          <a:p>
            <a:r>
              <a:rPr lang="ca-ES" sz="1400" noProof="0" dirty="0"/>
              <a:t>L’increment constant de vendes es veu </a:t>
            </a:r>
            <a:r>
              <a:rPr lang="ca-ES" sz="1400" noProof="0" dirty="0" err="1"/>
              <a:t>reflexat</a:t>
            </a:r>
            <a:r>
              <a:rPr lang="ca-ES" sz="1400" noProof="0" dirty="0"/>
              <a:t> en que hi ha més clients que fa menys temps que no compren.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763E7C-A0F2-ECAF-3EF5-043B4149E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9" y="4130033"/>
            <a:ext cx="4330942" cy="251121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DB675FC-CBC4-F460-1098-2F42812A2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52" y="941516"/>
            <a:ext cx="4330942" cy="446881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A8E4E01-91C5-5F9F-1352-1798414E8C50}"/>
              </a:ext>
            </a:extLst>
          </p:cNvPr>
          <p:cNvSpPr txBox="1"/>
          <p:nvPr/>
        </p:nvSpPr>
        <p:spPr>
          <a:xfrm>
            <a:off x="6265335" y="557701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noProof="0" dirty="0"/>
              <a:t>La mida de la bombolla es correspon amb el </a:t>
            </a:r>
            <a:r>
              <a:rPr lang="ca-ES" sz="1400" noProof="0" dirty="0" err="1"/>
              <a:t>tamany</a:t>
            </a:r>
            <a:r>
              <a:rPr lang="ca-ES" sz="1400" noProof="0" dirty="0"/>
              <a:t> del mercat. </a:t>
            </a:r>
          </a:p>
          <a:p>
            <a:r>
              <a:rPr lang="ca-ES" sz="1400" noProof="0" dirty="0"/>
              <a:t>El color de Verd a Vermell representa la mida de les vendes.</a:t>
            </a:r>
          </a:p>
        </p:txBody>
      </p:sp>
    </p:spTree>
    <p:extLst>
      <p:ext uri="{BB962C8B-B14F-4D97-AF65-F5344CB8AC3E}">
        <p14:creationId xmlns:p14="http://schemas.microsoft.com/office/powerpoint/2010/main" val="1964318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6AEBD-67CF-7D45-4E7A-B9CB7CF23F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4196"/>
            <a:ext cx="9144000" cy="2076104"/>
          </a:xfrm>
        </p:spPr>
        <p:txBody>
          <a:bodyPr>
            <a:normAutofit/>
          </a:bodyPr>
          <a:lstStyle/>
          <a:p>
            <a:br>
              <a:rPr lang="ca-ES" b="1" noProof="0" dirty="0"/>
            </a:br>
            <a:endParaRPr lang="ca-ES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6D44A6-09E3-F839-5A95-3D7BC5065F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501" y="4991100"/>
            <a:ext cx="11744324" cy="1628775"/>
          </a:xfrm>
        </p:spPr>
        <p:txBody>
          <a:bodyPr/>
          <a:lstStyle/>
          <a:p>
            <a:r>
              <a:rPr lang="ca-ES" sz="4000" noProof="0" dirty="0">
                <a:solidFill>
                  <a:schemeClr val="bg1"/>
                </a:solidFill>
              </a:rPr>
              <a:t>Anàlisi exploratòria i models predictius de ML</a:t>
            </a:r>
          </a:p>
          <a:p>
            <a:pPr algn="l"/>
            <a:r>
              <a:rPr lang="ca-ES" noProof="0" dirty="0">
                <a:solidFill>
                  <a:schemeClr val="bg1"/>
                </a:solidFill>
              </a:rPr>
              <a:t>Autor: Oriac Gimeno Lozano</a:t>
            </a:r>
          </a:p>
          <a:p>
            <a:pPr algn="l"/>
            <a:r>
              <a:rPr lang="ca-ES" noProof="0" dirty="0" err="1">
                <a:solidFill>
                  <a:schemeClr val="bg1"/>
                </a:solidFill>
              </a:rPr>
              <a:t>Reskilling</a:t>
            </a:r>
            <a:r>
              <a:rPr lang="ca-ES" noProof="0" dirty="0">
                <a:solidFill>
                  <a:schemeClr val="bg1"/>
                </a:solidFill>
              </a:rPr>
              <a:t> Data </a:t>
            </a:r>
            <a:r>
              <a:rPr lang="ca-ES" noProof="0" dirty="0" err="1">
                <a:solidFill>
                  <a:schemeClr val="bg1"/>
                </a:solidFill>
              </a:rPr>
              <a:t>Analytics</a:t>
            </a:r>
            <a:r>
              <a:rPr lang="ca-ES" noProof="0" dirty="0">
                <a:solidFill>
                  <a:schemeClr val="bg1"/>
                </a:solidFill>
              </a:rPr>
              <a:t> (IT </a:t>
            </a:r>
            <a:r>
              <a:rPr lang="ca-ES" noProof="0" dirty="0" err="1">
                <a:solidFill>
                  <a:schemeClr val="bg1"/>
                </a:solidFill>
              </a:rPr>
              <a:t>Academy</a:t>
            </a:r>
            <a:r>
              <a:rPr lang="ca-ES" noProof="0" dirty="0">
                <a:solidFill>
                  <a:schemeClr val="bg1"/>
                </a:solidFill>
              </a:rPr>
              <a:t>)</a:t>
            </a:r>
          </a:p>
          <a:p>
            <a:pPr algn="l"/>
            <a:endParaRPr lang="ca-ES" noProof="0" dirty="0"/>
          </a:p>
          <a:p>
            <a:endParaRPr lang="ca-ES" noProof="0" dirty="0"/>
          </a:p>
          <a:p>
            <a:endParaRPr lang="ca-E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A8C986-35A9-EA2D-9F96-CF8BC372A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01" y="495473"/>
            <a:ext cx="35147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2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5D0DF00-DA3B-751B-E7D4-25D904232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1700"/>
          </a:xfrm>
        </p:spPr>
        <p:txBody>
          <a:bodyPr/>
          <a:lstStyle/>
          <a:p>
            <a:pPr algn="ctr"/>
            <a:r>
              <a:rPr lang="ca-ES" b="1" noProof="0" dirty="0"/>
              <a:t>Models predictius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E94989C-BA0F-6799-48DD-EB5A8B48C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7" y="1137801"/>
            <a:ext cx="10515600" cy="548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9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A82CC-2C60-5B9E-0F7A-C5C9A6DB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037" y="302482"/>
            <a:ext cx="3971925" cy="654050"/>
          </a:xfrm>
        </p:spPr>
        <p:txBody>
          <a:bodyPr>
            <a:normAutofit fontScale="90000"/>
          </a:bodyPr>
          <a:lstStyle/>
          <a:p>
            <a:r>
              <a:rPr lang="ca-ES" noProof="0" dirty="0"/>
              <a:t>Models predictius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741520-0AAE-B867-D22C-EB409817F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1" y="1271547"/>
            <a:ext cx="2636902" cy="7549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E7E94AA-3BDD-43DC-E1E0-98F672945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5" y="3049413"/>
            <a:ext cx="1558734" cy="15649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9DF8ABF-4BAF-DE75-3917-CEF3A7268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1" y="5200381"/>
            <a:ext cx="2636902" cy="101469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29F40A2-3A3A-553B-7DDD-4437ABA36426}"/>
              </a:ext>
            </a:extLst>
          </p:cNvPr>
          <p:cNvSpPr txBox="1"/>
          <p:nvPr/>
        </p:nvSpPr>
        <p:spPr>
          <a:xfrm>
            <a:off x="3057525" y="956532"/>
            <a:ext cx="7962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b="1" noProof="0" dirty="0" err="1"/>
              <a:t>Facebook</a:t>
            </a:r>
            <a:r>
              <a:rPr lang="ca-ES" sz="1400" b="1" noProof="0" dirty="0"/>
              <a:t> </a:t>
            </a:r>
            <a:r>
              <a:rPr lang="ca-ES" sz="1400" b="1" noProof="0" dirty="0" err="1"/>
              <a:t>Prophet</a:t>
            </a:r>
            <a:endParaRPr lang="ca-ES" sz="1400" b="1" noProof="0" dirty="0"/>
          </a:p>
          <a:p>
            <a:r>
              <a:rPr lang="ca-ES" sz="1400" noProof="0" dirty="0"/>
              <a:t>Creat per </a:t>
            </a:r>
            <a:r>
              <a:rPr lang="ca-ES" sz="1400" b="1" noProof="0" dirty="0"/>
              <a:t>preveure sèries temporals amb estacionalitats</a:t>
            </a:r>
            <a:r>
              <a:rPr lang="ca-ES" sz="1400" noProof="0" dirty="0"/>
              <a:t> de manera fàcil i intuïtiva, pensat per a usuaris no experts.</a:t>
            </a:r>
            <a:br>
              <a:rPr lang="ca-ES" sz="1400" noProof="0" dirty="0"/>
            </a:br>
            <a:r>
              <a:rPr lang="ca-ES" sz="1400" noProof="0" dirty="0"/>
              <a:t>✅ </a:t>
            </a:r>
            <a:r>
              <a:rPr lang="ca-ES" sz="1400" i="1" noProof="0" dirty="0"/>
              <a:t>Ideal per a</a:t>
            </a:r>
            <a:r>
              <a:rPr lang="ca-ES" sz="1400" noProof="0" dirty="0"/>
              <a:t>: Dades temporals amb estacionalitats clares (com vendes anuals o visites diàries).</a:t>
            </a:r>
            <a:br>
              <a:rPr lang="ca-ES" sz="1400" noProof="0" dirty="0"/>
            </a:br>
            <a:r>
              <a:rPr lang="ca-ES" sz="1400" noProof="0" dirty="0"/>
              <a:t>📅 </a:t>
            </a:r>
            <a:r>
              <a:rPr lang="ca-ES" sz="1400" i="1" noProof="0" dirty="0"/>
              <a:t>Útil si hi ha</a:t>
            </a:r>
            <a:r>
              <a:rPr lang="ca-ES" sz="1400" noProof="0" dirty="0"/>
              <a:t>: Dies festius, caps de setmana, o forats en les dades.</a:t>
            </a:r>
            <a:br>
              <a:rPr lang="ca-ES" sz="1400" noProof="0" dirty="0"/>
            </a:br>
            <a:r>
              <a:rPr lang="ca-ES" sz="1400" noProof="0" dirty="0"/>
              <a:t>🛠️ </a:t>
            </a:r>
            <a:r>
              <a:rPr lang="ca-ES" sz="1400" i="1" noProof="0" dirty="0"/>
              <a:t>Avantatge</a:t>
            </a:r>
            <a:r>
              <a:rPr lang="ca-ES" sz="1400" noProof="0" dirty="0"/>
              <a:t>: Fàcil d’usar i automàtic, ideal si no ets expert en estadística.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9C76BAE-FECC-FE20-B7D0-24148217367A}"/>
              </a:ext>
            </a:extLst>
          </p:cNvPr>
          <p:cNvSpPr txBox="1"/>
          <p:nvPr/>
        </p:nvSpPr>
        <p:spPr>
          <a:xfrm>
            <a:off x="3057525" y="3049413"/>
            <a:ext cx="7724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b="1" noProof="0" dirty="0"/>
              <a:t>SARIMA (</a:t>
            </a:r>
            <a:r>
              <a:rPr lang="ca-ES" sz="1400" b="1" noProof="0" dirty="0" err="1"/>
              <a:t>Seasonal</a:t>
            </a:r>
            <a:r>
              <a:rPr lang="ca-ES" sz="1400" b="1" noProof="0" dirty="0"/>
              <a:t> ARIMA)</a:t>
            </a:r>
          </a:p>
          <a:p>
            <a:r>
              <a:rPr lang="ca-ES" sz="1400" noProof="0" dirty="0"/>
              <a:t>Dissenyat per </a:t>
            </a:r>
            <a:r>
              <a:rPr lang="ca-ES" sz="1400" b="1" noProof="0" dirty="0"/>
              <a:t>modelar i predir sèries temporals estacionals i estables</a:t>
            </a:r>
            <a:r>
              <a:rPr lang="ca-ES" sz="1400" noProof="0" dirty="0"/>
              <a:t>, mitjançant tècniques estadístiques clàssiques.</a:t>
            </a:r>
            <a:br>
              <a:rPr lang="ca-ES" sz="1400" noProof="0" dirty="0"/>
            </a:br>
            <a:r>
              <a:rPr lang="ca-ES" sz="1400" noProof="0" dirty="0"/>
              <a:t>✅ </a:t>
            </a:r>
            <a:r>
              <a:rPr lang="ca-ES" sz="1400" i="1" noProof="0" dirty="0"/>
              <a:t>Ideal per a</a:t>
            </a:r>
            <a:r>
              <a:rPr lang="ca-ES" sz="1400" noProof="0" dirty="0"/>
              <a:t>: Dades regulars, constants i sense buits (com el consum d’aigua setmanal).</a:t>
            </a:r>
            <a:br>
              <a:rPr lang="ca-ES" sz="1400" noProof="0" dirty="0"/>
            </a:br>
            <a:r>
              <a:rPr lang="ca-ES" sz="1400" noProof="0" dirty="0"/>
              <a:t>📈 </a:t>
            </a:r>
            <a:r>
              <a:rPr lang="ca-ES" sz="1400" i="1" noProof="0" dirty="0"/>
              <a:t>Útil si hi ha</a:t>
            </a:r>
            <a:r>
              <a:rPr lang="ca-ES" sz="1400" noProof="0" dirty="0"/>
              <a:t>: Estacionalitat molt estable i dades històriques contínues.</a:t>
            </a:r>
            <a:br>
              <a:rPr lang="ca-ES" sz="1400" noProof="0" dirty="0"/>
            </a:br>
            <a:r>
              <a:rPr lang="ca-ES" sz="1400" noProof="0" dirty="0"/>
              <a:t>🛠️ </a:t>
            </a:r>
            <a:r>
              <a:rPr lang="ca-ES" sz="1400" i="1" noProof="0" dirty="0"/>
              <a:t>Avantatge</a:t>
            </a:r>
            <a:r>
              <a:rPr lang="ca-ES" sz="1400" noProof="0" dirty="0"/>
              <a:t>: Molt precís a curt termini, però cal ajustar paràmetres manualment.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37C2ECD-4615-A27E-A903-2BC1DF81C529}"/>
              </a:ext>
            </a:extLst>
          </p:cNvPr>
          <p:cNvSpPr txBox="1"/>
          <p:nvPr/>
        </p:nvSpPr>
        <p:spPr>
          <a:xfrm>
            <a:off x="3057525" y="4864608"/>
            <a:ext cx="7920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b="1" noProof="0" dirty="0" err="1"/>
              <a:t>XGBoost</a:t>
            </a:r>
            <a:endParaRPr lang="ca-ES" sz="1400" b="1" noProof="0" dirty="0"/>
          </a:p>
          <a:p>
            <a:r>
              <a:rPr lang="ca-ES" sz="1400" noProof="0" dirty="0"/>
              <a:t>Desenvolupat per </a:t>
            </a:r>
            <a:r>
              <a:rPr lang="ca-ES" sz="1400" b="1" noProof="0" dirty="0"/>
              <a:t>fer prediccions precises amb dades complexes i moltes variables</a:t>
            </a:r>
            <a:r>
              <a:rPr lang="ca-ES" sz="1400" noProof="0" dirty="0"/>
              <a:t>, mitjançant tècniques d’aprenentatge automàtic. Combina múltiples arbres de decisió dèbils en seqüència , corregint errors iterativament. Arbres que es construeixen seqüencialment, de tal manera que cada arbre subsegüent busca reduir els errors de l’arbre anterior.</a:t>
            </a:r>
            <a:br>
              <a:rPr lang="ca-ES" sz="1400" noProof="0" dirty="0"/>
            </a:br>
            <a:r>
              <a:rPr lang="ca-ES" sz="1400" noProof="0" dirty="0"/>
              <a:t>✅ </a:t>
            </a:r>
            <a:r>
              <a:rPr lang="ca-ES" sz="1400" i="1" noProof="0" dirty="0"/>
              <a:t>Ideal per a</a:t>
            </a:r>
            <a:r>
              <a:rPr lang="ca-ES" sz="1400" noProof="0" dirty="0"/>
              <a:t>: Dades complexes amb moltes variables (preu, clima, </a:t>
            </a:r>
            <a:r>
              <a:rPr lang="ca-ES" sz="1400" noProof="0" dirty="0" err="1"/>
              <a:t>publicitat,etc</a:t>
            </a:r>
            <a:r>
              <a:rPr lang="ca-ES" sz="1400" noProof="0" dirty="0"/>
              <a:t>.).</a:t>
            </a:r>
            <a:br>
              <a:rPr lang="ca-ES" sz="1400" noProof="0" dirty="0"/>
            </a:br>
            <a:r>
              <a:rPr lang="ca-ES" sz="1400" noProof="0" dirty="0"/>
              <a:t>📊 </a:t>
            </a:r>
            <a:r>
              <a:rPr lang="ca-ES" sz="1400" i="1" noProof="0" dirty="0"/>
              <a:t>Útil si hi ha</a:t>
            </a:r>
            <a:r>
              <a:rPr lang="ca-ES" sz="1400" noProof="0" dirty="0"/>
              <a:t>: Influències externes i relacions no evidents.</a:t>
            </a:r>
            <a:br>
              <a:rPr lang="ca-ES" sz="1400" noProof="0" dirty="0"/>
            </a:br>
            <a:r>
              <a:rPr lang="ca-ES" sz="1400" noProof="0" dirty="0"/>
              <a:t>🛠️ </a:t>
            </a:r>
            <a:r>
              <a:rPr lang="ca-ES" sz="1400" i="1" noProof="0" dirty="0"/>
              <a:t>Avantatge</a:t>
            </a:r>
            <a:r>
              <a:rPr lang="ca-ES" sz="1400" noProof="0" dirty="0"/>
              <a:t>: Molt potent, però cal preparar bé les dades i vigilar amb el </a:t>
            </a:r>
            <a:r>
              <a:rPr lang="ca-ES" sz="1400" noProof="0" dirty="0" err="1"/>
              <a:t>sobreajustament</a:t>
            </a:r>
            <a:r>
              <a:rPr lang="ca-ES" sz="1400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5917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148D2AB4-5775-7644-7DD4-5438437AD9BC}"/>
              </a:ext>
            </a:extLst>
          </p:cNvPr>
          <p:cNvSpPr txBox="1"/>
          <p:nvPr/>
        </p:nvSpPr>
        <p:spPr>
          <a:xfrm>
            <a:off x="131595" y="799448"/>
            <a:ext cx="45910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400" b="1" noProof="0" dirty="0"/>
              <a:t>MAE (</a:t>
            </a:r>
            <a:r>
              <a:rPr lang="ca-ES" sz="1400" b="1" noProof="0" dirty="0" err="1"/>
              <a:t>Mean</a:t>
            </a:r>
            <a:r>
              <a:rPr lang="ca-ES" sz="1400" b="1" noProof="0" dirty="0"/>
              <a:t> </a:t>
            </a:r>
            <a:r>
              <a:rPr lang="ca-ES" sz="1400" b="1" noProof="0" dirty="0" err="1"/>
              <a:t>Absolute</a:t>
            </a:r>
            <a:r>
              <a:rPr lang="ca-ES" sz="1400" b="1" noProof="0" dirty="0"/>
              <a:t> Error)</a:t>
            </a:r>
          </a:p>
          <a:p>
            <a:r>
              <a:rPr lang="ca-ES" sz="1400" b="1" noProof="0" dirty="0"/>
              <a:t>Definició</a:t>
            </a:r>
            <a:r>
              <a:rPr lang="ca-ES" sz="1400" noProof="0" dirty="0"/>
              <a:t>: Mitjana dels valors absoluts de les diferències entre prediccions i valors reals.</a:t>
            </a:r>
          </a:p>
          <a:p>
            <a:r>
              <a:rPr lang="ca-ES" sz="1400" b="1" noProof="0" dirty="0"/>
              <a:t>Què mesura</a:t>
            </a:r>
            <a:r>
              <a:rPr lang="ca-ES" sz="1400" noProof="0" dirty="0"/>
              <a:t>: L’error mitjà absolut (en la mateixa unitat que la variable predita).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2AD732-4617-0A70-656F-CF2FD4985BD2}"/>
              </a:ext>
            </a:extLst>
          </p:cNvPr>
          <p:cNvSpPr txBox="1"/>
          <p:nvPr/>
        </p:nvSpPr>
        <p:spPr>
          <a:xfrm>
            <a:off x="171450" y="2951946"/>
            <a:ext cx="4670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400" b="1" noProof="0" dirty="0"/>
              <a:t>MAPE (</a:t>
            </a:r>
            <a:r>
              <a:rPr lang="ca-ES" sz="1400" b="1" noProof="0" dirty="0" err="1"/>
              <a:t>Mean</a:t>
            </a:r>
            <a:r>
              <a:rPr lang="ca-ES" sz="1400" b="1" noProof="0" dirty="0"/>
              <a:t> </a:t>
            </a:r>
            <a:r>
              <a:rPr lang="ca-ES" sz="1400" b="1" noProof="0" dirty="0" err="1"/>
              <a:t>Absolute</a:t>
            </a:r>
            <a:r>
              <a:rPr lang="ca-ES" sz="1400" b="1" noProof="0" dirty="0"/>
              <a:t> </a:t>
            </a:r>
            <a:r>
              <a:rPr lang="ca-ES" sz="1400" b="1" noProof="0" dirty="0" err="1"/>
              <a:t>Percentage</a:t>
            </a:r>
            <a:r>
              <a:rPr lang="ca-ES" sz="1400" b="1" noProof="0" dirty="0"/>
              <a:t> Error)</a:t>
            </a:r>
          </a:p>
          <a:p>
            <a:r>
              <a:rPr lang="ca-ES" sz="1400" b="1" noProof="0" dirty="0"/>
              <a:t>Definició</a:t>
            </a:r>
            <a:r>
              <a:rPr lang="ca-ES" sz="1400" noProof="0" dirty="0"/>
              <a:t>: Mitjana del percentatge absolut d’error entre predicció i valor real.</a:t>
            </a:r>
          </a:p>
          <a:p>
            <a:r>
              <a:rPr lang="ca-ES" sz="1400" b="1" noProof="0" dirty="0"/>
              <a:t>Què mesura: </a:t>
            </a:r>
            <a:r>
              <a:rPr lang="ca-ES" sz="1400" noProof="0" dirty="0"/>
              <a:t>L’error mitjà relatiu en percentatge.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01BE9FE-7E95-FC22-7F54-5F08BD2ED76E}"/>
              </a:ext>
            </a:extLst>
          </p:cNvPr>
          <p:cNvSpPr txBox="1"/>
          <p:nvPr/>
        </p:nvSpPr>
        <p:spPr>
          <a:xfrm>
            <a:off x="131595" y="4651029"/>
            <a:ext cx="467075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400" b="1" noProof="0" dirty="0"/>
              <a:t>R² (Coeficient de determinació)</a:t>
            </a:r>
          </a:p>
          <a:p>
            <a:r>
              <a:rPr lang="ca-ES" sz="1400" b="1" noProof="0" dirty="0"/>
              <a:t>Definició: </a:t>
            </a:r>
            <a:r>
              <a:rPr lang="ca-ES" sz="1400" noProof="0" dirty="0"/>
              <a:t>Proporció de la variabilitat explicada pel model respecte la variabilitat total.</a:t>
            </a:r>
          </a:p>
          <a:p>
            <a:r>
              <a:rPr lang="ca-ES" sz="1400" b="1" noProof="0" dirty="0"/>
              <a:t>Què mesura:</a:t>
            </a:r>
            <a:r>
              <a:rPr lang="ca-ES" sz="1400" noProof="0" dirty="0"/>
              <a:t> El </a:t>
            </a:r>
            <a:r>
              <a:rPr lang="ca-ES" sz="1400" b="1" noProof="0" dirty="0"/>
              <a:t>grau d’ajust</a:t>
            </a:r>
            <a:r>
              <a:rPr lang="ca-ES" sz="1400" noProof="0" dirty="0"/>
              <a:t> del model.</a:t>
            </a:r>
          </a:p>
          <a:p>
            <a:r>
              <a:rPr lang="ca-ES" sz="1400" noProof="0" dirty="0"/>
              <a:t>R2 = 1: ajust perfecte</a:t>
            </a:r>
          </a:p>
          <a:p>
            <a:r>
              <a:rPr lang="ca-ES" sz="1400" noProof="0" dirty="0"/>
              <a:t>R2 = 0: el model no millora respecte la mitjana</a:t>
            </a:r>
          </a:p>
          <a:p>
            <a:r>
              <a:rPr lang="ca-ES" sz="1400" noProof="0" dirty="0"/>
              <a:t>R2 &lt; 0: el model és pitjor que predir la mitjana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49A0606-E73B-B364-6B8D-E3009FF54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45" y="1"/>
            <a:ext cx="74693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5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794CD7AD-12B6-BE81-882A-7460D29F18F0}"/>
              </a:ext>
            </a:extLst>
          </p:cNvPr>
          <p:cNvSpPr txBox="1"/>
          <p:nvPr/>
        </p:nvSpPr>
        <p:spPr>
          <a:xfrm>
            <a:off x="2284614" y="88694"/>
            <a:ext cx="76227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800" noProof="0" dirty="0"/>
              <a:t>Categories de major i menor precisió predictiva, amb el millor model disponible per categoria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62D862-55F3-D2EF-75EA-2151EFA61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67" y="1168385"/>
            <a:ext cx="5172718" cy="33666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A8550C-DBF7-3C40-2A6A-32A1F9DB7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248" y="1168384"/>
            <a:ext cx="5156767" cy="33666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C1EF085-1095-DF38-F22B-1DD61206D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" y="4782329"/>
            <a:ext cx="5172718" cy="125644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F050D83-ADF7-ADCE-F0CF-4BFDF82BC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247" y="4786204"/>
            <a:ext cx="5156768" cy="12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29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900DA2-CE84-F0A2-A2ED-C35F8BC92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67" y="87283"/>
            <a:ext cx="9008106" cy="668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9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EC728-C2D4-3E81-4391-F27869AB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1C41F3-A073-46E4-86B9-4ECCC4428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5" y="365125"/>
            <a:ext cx="10649989" cy="591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4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959780-56CF-B2B1-E880-B8D923D6C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36" y="1311914"/>
            <a:ext cx="5795357" cy="2483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6848A9-7B46-09BE-946E-DDB15F105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" y="4164971"/>
            <a:ext cx="5795357" cy="24837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24945B-F807-D18E-E0FD-36EAE93EF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1" y="510648"/>
            <a:ext cx="5795357" cy="24837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B3A8AF9-24CF-3F8B-AC4D-E4ED394C9461}"/>
              </a:ext>
            </a:extLst>
          </p:cNvPr>
          <p:cNvSpPr txBox="1"/>
          <p:nvPr/>
        </p:nvSpPr>
        <p:spPr>
          <a:xfrm>
            <a:off x="7210597" y="884393"/>
            <a:ext cx="394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 err="1"/>
              <a:t>Prophet</a:t>
            </a:r>
            <a:r>
              <a:rPr lang="ca-ES" noProof="0" dirty="0"/>
              <a:t> – Salut i </a:t>
            </a:r>
            <a:r>
              <a:rPr lang="ca-ES" noProof="0" dirty="0" err="1"/>
              <a:t>belleza</a:t>
            </a:r>
            <a:r>
              <a:rPr lang="ca-ES" noProof="0" dirty="0"/>
              <a:t> - MAPE: 20,4%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2E2538B-B8E7-2E63-1DCC-7C4B5BE9C9F4}"/>
              </a:ext>
            </a:extLst>
          </p:cNvPr>
          <p:cNvSpPr txBox="1"/>
          <p:nvPr/>
        </p:nvSpPr>
        <p:spPr>
          <a:xfrm>
            <a:off x="1474123" y="3795639"/>
            <a:ext cx="36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SARIMA – Articles llar – MAPE: 22,6%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82F4E8-544B-BE70-695E-DAD189F75AFD}"/>
              </a:ext>
            </a:extLst>
          </p:cNvPr>
          <p:cNvSpPr txBox="1"/>
          <p:nvPr/>
        </p:nvSpPr>
        <p:spPr>
          <a:xfrm>
            <a:off x="900545" y="141316"/>
            <a:ext cx="479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 err="1"/>
              <a:t>XGBoost</a:t>
            </a:r>
            <a:r>
              <a:rPr lang="ca-ES" noProof="0" dirty="0"/>
              <a:t>  – </a:t>
            </a:r>
            <a:r>
              <a:rPr lang="ca-ES" noProof="0" dirty="0" err="1"/>
              <a:t>Accesoris</a:t>
            </a:r>
            <a:r>
              <a:rPr lang="ca-ES" noProof="0" dirty="0"/>
              <a:t> informàtics – MAPE: 17,7%</a:t>
            </a:r>
          </a:p>
        </p:txBody>
      </p:sp>
    </p:spTree>
    <p:extLst>
      <p:ext uri="{BB962C8B-B14F-4D97-AF65-F5344CB8AC3E}">
        <p14:creationId xmlns:p14="http://schemas.microsoft.com/office/powerpoint/2010/main" val="2371207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4DFD837-91BF-0C0A-F902-CC271FC32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7" y="253998"/>
            <a:ext cx="2827867" cy="282786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F61C515-7508-9BCD-ECAE-6926D720A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65" y="2937934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24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588B2A-B8DE-4A0D-370E-DA7BA6A01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64" y="129990"/>
            <a:ext cx="10016272" cy="659802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381927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D9E14-652A-C031-41E3-1EB410C7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ca-ES" b="1" noProof="0" dirty="0"/>
              <a:t>Context del projecte: El boom del comerç electrònic brasiler</a:t>
            </a:r>
            <a:br>
              <a:rPr lang="ca-ES" b="1" noProof="0" dirty="0"/>
            </a:br>
            <a:endParaRPr lang="ca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8E220D-D829-2ECF-15D6-13F473644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5098"/>
            <a:ext cx="10515600" cy="4871865"/>
          </a:xfrm>
        </p:spPr>
        <p:txBody>
          <a:bodyPr/>
          <a:lstStyle/>
          <a:p>
            <a:r>
              <a:rPr lang="ca-ES" i="1" noProof="0" dirty="0" err="1"/>
              <a:t>L'</a:t>
            </a:r>
            <a:r>
              <a:rPr lang="ca-ES" b="1" i="1" noProof="0" dirty="0" err="1"/>
              <a:t>e-commerce</a:t>
            </a:r>
            <a:r>
              <a:rPr lang="ca-ES" i="1" noProof="0" dirty="0"/>
              <a:t> (global i brasiler) viu un </a:t>
            </a:r>
            <a:r>
              <a:rPr lang="ca-ES" b="1" i="1" noProof="0" dirty="0"/>
              <a:t>creixement exponencial</a:t>
            </a:r>
            <a:r>
              <a:rPr lang="ca-ES" i="1" noProof="0" dirty="0"/>
              <a:t>. Per optimitzar vendes amb estratègies d'alt rendiment, cal analitzar </a:t>
            </a:r>
            <a:r>
              <a:rPr lang="ca-ES" b="1" i="1" noProof="0" dirty="0"/>
              <a:t>què, quan, qui i com es compra</a:t>
            </a:r>
            <a:r>
              <a:rPr lang="ca-ES" i="1" noProof="0" dirty="0"/>
              <a:t>, juntament amb la </a:t>
            </a:r>
            <a:r>
              <a:rPr lang="ca-ES" b="1" i="1" noProof="0" dirty="0"/>
              <a:t>satisfacció client</a:t>
            </a:r>
            <a:r>
              <a:rPr lang="ca-ES" i="1" noProof="0" dirty="0"/>
              <a:t>. Aquesta anàlisi explora patrons, estacionalitat, factors de satisfacció i prediccions mitjançant una </a:t>
            </a:r>
            <a:r>
              <a:rPr lang="ca-ES" b="1" i="1" noProof="0" dirty="0" err="1"/>
              <a:t>pipeline</a:t>
            </a:r>
            <a:r>
              <a:rPr lang="ca-ES" b="1" i="1" noProof="0" dirty="0"/>
              <a:t> completa de dades</a:t>
            </a:r>
            <a:r>
              <a:rPr lang="ca-ES" i="1" noProof="0" dirty="0"/>
              <a:t>.</a:t>
            </a:r>
            <a:endParaRPr lang="ca-E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D9FF50-71C2-882F-44DA-138F14F7F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613" y="3723656"/>
            <a:ext cx="4290315" cy="273258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F01966C-83C9-CA89-D55A-B96E3AA7D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04" y="3726587"/>
            <a:ext cx="3275584" cy="272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61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59847-F673-27AB-5CBC-01806738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ca-ES" b="1" noProof="0" dirty="0"/>
              <a:t>Objectius del Projecte</a:t>
            </a:r>
            <a:br>
              <a:rPr lang="ca-ES" noProof="0" dirty="0"/>
            </a:br>
            <a:endParaRPr lang="ca-E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6F041A-9459-776C-9402-3848928C7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4733" y="1783292"/>
            <a:ext cx="10515600" cy="4351338"/>
          </a:xfrm>
        </p:spPr>
        <p:txBody>
          <a:bodyPr>
            <a:normAutofit/>
          </a:bodyPr>
          <a:lstStyle/>
          <a:p>
            <a:r>
              <a:rPr lang="ca-ES" b="1" noProof="0" dirty="0"/>
              <a:t>Patrons de compra</a:t>
            </a:r>
            <a:r>
              <a:rPr lang="ca-ES" noProof="0" dirty="0"/>
              <a:t>:</a:t>
            </a:r>
            <a:br>
              <a:rPr lang="ca-ES" noProof="0" dirty="0"/>
            </a:br>
            <a:r>
              <a:rPr lang="ca-ES" i="1" noProof="0" dirty="0"/>
              <a:t>Detectar tendències temporals, hàbits de consum i comportaments de compra dels clients.</a:t>
            </a:r>
          </a:p>
          <a:p>
            <a:pPr marL="0" indent="0">
              <a:buNone/>
            </a:pPr>
            <a:endParaRPr lang="ca-ES" sz="1000" noProof="0" dirty="0"/>
          </a:p>
          <a:p>
            <a:r>
              <a:rPr lang="ca-ES" b="1" noProof="0" dirty="0"/>
              <a:t>Estacionalitat i esdeveniments</a:t>
            </a:r>
            <a:r>
              <a:rPr lang="ca-ES" noProof="0" dirty="0"/>
              <a:t>:</a:t>
            </a:r>
            <a:br>
              <a:rPr lang="ca-ES" noProof="0" dirty="0"/>
            </a:br>
            <a:r>
              <a:rPr lang="ca-ES" i="1" noProof="0" dirty="0"/>
              <a:t>Identificar estacionalitats i esdeveniments influents, analitzant-ne l'impacte en vendes i satisfacció del client.</a:t>
            </a:r>
          </a:p>
          <a:p>
            <a:pPr marL="0" indent="0">
              <a:buNone/>
            </a:pPr>
            <a:endParaRPr lang="ca-ES" sz="1000" noProof="0" dirty="0"/>
          </a:p>
          <a:p>
            <a:r>
              <a:rPr lang="ca-ES" b="1" noProof="0" dirty="0"/>
              <a:t>Predicció de demanda</a:t>
            </a:r>
            <a:r>
              <a:rPr lang="ca-ES" noProof="0" dirty="0"/>
              <a:t>:</a:t>
            </a:r>
            <a:br>
              <a:rPr lang="ca-ES" noProof="0" dirty="0"/>
            </a:br>
            <a:r>
              <a:rPr lang="ca-ES" i="1" noProof="0" dirty="0"/>
              <a:t>Preveure demanda per categoria amb models predictius per optimitzar estratègies comercials.</a:t>
            </a:r>
            <a:endParaRPr lang="ca-E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5ECFB8-3000-EA46-90C8-71B332E20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7" y="4915430"/>
            <a:ext cx="1219200" cy="1219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DADFDA-5333-AC99-6D09-F64877E1A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3239294"/>
            <a:ext cx="1439334" cy="143933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A9193A0-D954-7E7B-A788-C7BF95004C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4" y="1613693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B9576-7867-F3C5-6DAF-11A1C4624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47403"/>
          </a:xfrm>
        </p:spPr>
        <p:txBody>
          <a:bodyPr/>
          <a:lstStyle/>
          <a:p>
            <a:pPr algn="ctr"/>
            <a:r>
              <a:rPr lang="ca-ES" b="1" noProof="0" dirty="0" err="1"/>
              <a:t>Dataset</a:t>
            </a:r>
            <a:r>
              <a:rPr lang="ca-ES" b="1" noProof="0" dirty="0"/>
              <a:t>: Estructura i Volum</a:t>
            </a:r>
            <a:endParaRPr lang="ca-ES" noProof="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8DAE59-010E-415B-5688-7108E44E0D86}"/>
              </a:ext>
            </a:extLst>
          </p:cNvPr>
          <p:cNvSpPr txBox="1"/>
          <p:nvPr/>
        </p:nvSpPr>
        <p:spPr>
          <a:xfrm>
            <a:off x="7228840" y="1534908"/>
            <a:ext cx="4800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noProof="0" dirty="0"/>
              <a:t>- 113,425 comandes entre  Setembre 2016 i  Octubre 2018.</a:t>
            </a:r>
          </a:p>
          <a:p>
            <a:r>
              <a:rPr lang="ca-ES" noProof="0" dirty="0"/>
              <a:t>- 8 taules relacionades.</a:t>
            </a:r>
          </a:p>
          <a:p>
            <a:pPr marL="285750" indent="-285750">
              <a:buFontTx/>
              <a:buChar char="-"/>
            </a:pPr>
            <a:r>
              <a:rPr lang="ca-ES" noProof="0" dirty="0"/>
              <a:t>Variables sobre clients, productes, pagaments, ressenyes, vendes i categories</a:t>
            </a:r>
          </a:p>
          <a:p>
            <a:pPr marL="285750" indent="-285750">
              <a:buFontTx/>
              <a:buChar char="-"/>
            </a:pPr>
            <a:r>
              <a:rPr lang="ca-ES" noProof="0" dirty="0"/>
              <a:t>Nombre total de productes diferents: 32.951</a:t>
            </a:r>
          </a:p>
          <a:p>
            <a:r>
              <a:rPr lang="ca-ES" noProof="0" dirty="0"/>
              <a:t>- 52 categories finals de productes.</a:t>
            </a:r>
          </a:p>
          <a:p>
            <a:r>
              <a:rPr lang="ca-ES" noProof="0" dirty="0"/>
              <a:t>- 48 variables (preu, dates, ubicació, etc.).</a:t>
            </a:r>
          </a:p>
          <a:p>
            <a:r>
              <a:rPr lang="ca-ES" b="1" noProof="0" dirty="0" err="1"/>
              <a:t>Dataset</a:t>
            </a:r>
            <a:r>
              <a:rPr lang="ca-ES" b="1" noProof="0" dirty="0"/>
              <a:t> públic: </a:t>
            </a:r>
            <a:r>
              <a:rPr lang="ca-ES" b="1" i="1" noProof="0" dirty="0" err="1"/>
              <a:t>Brazilian</a:t>
            </a:r>
            <a:r>
              <a:rPr lang="ca-ES" b="1" i="1" noProof="0" dirty="0"/>
              <a:t> E-</a:t>
            </a:r>
            <a:r>
              <a:rPr lang="ca-ES" b="1" i="1" noProof="0" dirty="0" err="1"/>
              <a:t>commerce</a:t>
            </a:r>
            <a:r>
              <a:rPr lang="ca-ES" b="1" i="1" noProof="0" dirty="0"/>
              <a:t> </a:t>
            </a:r>
            <a:r>
              <a:rPr lang="ca-ES" b="1" i="1" noProof="0" dirty="0" err="1"/>
              <a:t>Dataset</a:t>
            </a:r>
            <a:r>
              <a:rPr lang="ca-ES" b="1" i="1" noProof="0" dirty="0"/>
              <a:t>. </a:t>
            </a:r>
            <a:r>
              <a:rPr lang="ca-ES" b="1" i="1" noProof="0" dirty="0" err="1"/>
              <a:t>Kaggle</a:t>
            </a:r>
            <a:endParaRPr lang="ca-ES" b="1" noProof="0" dirty="0"/>
          </a:p>
          <a:p>
            <a:endParaRPr lang="ca-ES" noProof="0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C8A04C3-1A44-DE28-7A75-B525E11BA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1" y="1430327"/>
            <a:ext cx="6485008" cy="3902483"/>
          </a:xfrm>
        </p:spPr>
      </p:pic>
    </p:spTree>
    <p:extLst>
      <p:ext uri="{BB962C8B-B14F-4D97-AF65-F5344CB8AC3E}">
        <p14:creationId xmlns:p14="http://schemas.microsoft.com/office/powerpoint/2010/main" val="3353847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83DEB-7801-8E44-C1F5-2AE6EE6C9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995" y="0"/>
            <a:ext cx="4305790" cy="1039091"/>
          </a:xfrm>
        </p:spPr>
        <p:txBody>
          <a:bodyPr/>
          <a:lstStyle/>
          <a:p>
            <a:r>
              <a:rPr lang="ca-ES" b="1" i="1" noProof="0" dirty="0"/>
              <a:t> </a:t>
            </a:r>
            <a:r>
              <a:rPr lang="ca-ES" b="1" i="1" noProof="0" dirty="0" err="1"/>
              <a:t>Preprocessament</a:t>
            </a:r>
            <a:endParaRPr lang="ca-E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975F65E-7E85-1D7E-B44B-CDA20B9DC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85481" y="787404"/>
            <a:ext cx="3522661" cy="471833"/>
          </a:xfrm>
        </p:spPr>
        <p:txBody>
          <a:bodyPr>
            <a:normAutofit/>
          </a:bodyPr>
          <a:lstStyle/>
          <a:p>
            <a:r>
              <a:rPr lang="ca-ES" noProof="0" dirty="0"/>
              <a:t>Tractament  de Dades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555BE2C-F8AE-D49C-1120-13040D263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3592" y="1479385"/>
            <a:ext cx="5926975" cy="1157136"/>
          </a:xfrm>
        </p:spPr>
        <p:txBody>
          <a:bodyPr>
            <a:noAutofit/>
          </a:bodyPr>
          <a:lstStyle/>
          <a:p>
            <a:pPr lvl="1">
              <a:buFontTx/>
              <a:buChar char="-"/>
            </a:pPr>
            <a:r>
              <a:rPr lang="ca-ES" sz="2000" noProof="0" dirty="0"/>
              <a:t>Conversió de 14 columnes a format </a:t>
            </a:r>
            <a:r>
              <a:rPr lang="ca-ES" sz="2000" noProof="0" dirty="0" err="1"/>
              <a:t>datetime</a:t>
            </a:r>
            <a:r>
              <a:rPr lang="ca-ES" sz="2000" noProof="0" dirty="0"/>
              <a:t>.</a:t>
            </a:r>
          </a:p>
          <a:p>
            <a:pPr lvl="1">
              <a:buFontTx/>
              <a:buChar char="-"/>
            </a:pPr>
            <a:r>
              <a:rPr lang="ca-ES" sz="2000" noProof="0" dirty="0"/>
              <a:t>Imputació de valors nuls en atributs de producte amb la moda de la categoria.</a:t>
            </a:r>
          </a:p>
          <a:p>
            <a:pPr lvl="1">
              <a:buFontTx/>
              <a:buChar char="-"/>
            </a:pPr>
            <a:endParaRPr lang="ca-ES" sz="2000" noProof="0" dirty="0"/>
          </a:p>
          <a:p>
            <a:pPr marL="457200" lvl="1" indent="0">
              <a:buNone/>
            </a:pPr>
            <a:r>
              <a:rPr lang="ca-ES" noProof="0" dirty="0"/>
              <a:t>- </a:t>
            </a:r>
            <a:r>
              <a:rPr lang="ca-ES" sz="2000" noProof="0" dirty="0"/>
              <a:t>Imputació de valors nuls en dates </a:t>
            </a:r>
            <a:r>
              <a:rPr lang="ca-ES" sz="2000" noProof="0" dirty="0" err="1"/>
              <a:t>utilizant</a:t>
            </a:r>
            <a:r>
              <a:rPr lang="ca-ES" sz="2000" noProof="0" dirty="0"/>
              <a:t> les dades existents.</a:t>
            </a:r>
          </a:p>
          <a:p>
            <a:endParaRPr lang="ca-ES" noProof="0" dirty="0"/>
          </a:p>
        </p:txBody>
      </p:sp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E92214E1-9420-E029-8935-1EA91CCCB584}"/>
              </a:ext>
            </a:extLst>
          </p:cNvPr>
          <p:cNvSpPr txBox="1">
            <a:spLocks/>
          </p:cNvSpPr>
          <p:nvPr/>
        </p:nvSpPr>
        <p:spPr>
          <a:xfrm>
            <a:off x="7549401" y="787404"/>
            <a:ext cx="3522661" cy="471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a-ES" noProof="0" dirty="0"/>
              <a:t>Reducció de categories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FC4A4E6-5C36-DCC5-3F56-7D00A623C4DB}"/>
              </a:ext>
            </a:extLst>
          </p:cNvPr>
          <p:cNvSpPr txBox="1"/>
          <p:nvPr/>
        </p:nvSpPr>
        <p:spPr>
          <a:xfrm>
            <a:off x="6544734" y="1496871"/>
            <a:ext cx="529625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noProof="0" dirty="0"/>
              <a:t>- De 71 categories inicials reduïm a  52 basant-nos en quantitat de comandes mínimes &gt; 100.</a:t>
            </a:r>
          </a:p>
          <a:p>
            <a:r>
              <a:rPr lang="ca-ES" sz="2000" noProof="0" dirty="0"/>
              <a:t> - Per a </a:t>
            </a:r>
            <a:r>
              <a:rPr lang="ca-ES" sz="2000" noProof="0" dirty="0" err="1"/>
              <a:t>l’anàlisis</a:t>
            </a:r>
            <a:r>
              <a:rPr lang="ca-ES" sz="2000" noProof="0" dirty="0"/>
              <a:t> posterior seleccionem les 15 millors categories per volum de vendes, que representen el 76,4% de la facturació.</a:t>
            </a:r>
          </a:p>
          <a:p>
            <a:endParaRPr lang="ca-ES" sz="2000" b="1" noProof="0" dirty="0"/>
          </a:p>
          <a:p>
            <a:endParaRPr lang="ca-E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957D659-76D6-817F-F3B1-2326392F4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188" y="3909680"/>
            <a:ext cx="4309246" cy="208763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3F1B890-BC12-6DA7-EFD8-0FEFFE9C0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819" y="3522134"/>
            <a:ext cx="4294086" cy="286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1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583AB-B41F-9B0E-1137-7CB05BA44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977" y="438671"/>
            <a:ext cx="6408910" cy="823912"/>
          </a:xfrm>
        </p:spPr>
        <p:txBody>
          <a:bodyPr/>
          <a:lstStyle/>
          <a:p>
            <a:r>
              <a:rPr lang="ca-ES" b="1" i="1" noProof="0" dirty="0"/>
              <a:t>Enriquiment i normalització</a:t>
            </a:r>
            <a:endParaRPr lang="ca-ES" noProof="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66BBFF-28C2-C264-4135-5B83BB625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5093" y="1192704"/>
            <a:ext cx="3085148" cy="488459"/>
          </a:xfrm>
        </p:spPr>
        <p:txBody>
          <a:bodyPr>
            <a:normAutofit lnSpcReduction="10000"/>
          </a:bodyPr>
          <a:lstStyle/>
          <a:p>
            <a:r>
              <a:rPr lang="ca-ES" noProof="0" dirty="0"/>
              <a:t>Enriquiment temporal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C33977-0BB8-1050-BC7B-278CBA6F9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824355"/>
            <a:ext cx="5157787" cy="4365308"/>
          </a:xfrm>
        </p:spPr>
        <p:txBody>
          <a:bodyPr>
            <a:normAutofit/>
          </a:bodyPr>
          <a:lstStyle/>
          <a:p>
            <a:pPr lvl="0"/>
            <a:r>
              <a:rPr lang="ca-ES" sz="2000" noProof="0" dirty="0"/>
              <a:t>Creació de variables de temps bàsiques:</a:t>
            </a:r>
          </a:p>
          <a:p>
            <a:pPr lvl="1"/>
            <a:r>
              <a:rPr lang="ca-ES" sz="2000" noProof="0" dirty="0"/>
              <a:t>Mes, dia, setmana i hora extrets de les dades originals.</a:t>
            </a:r>
          </a:p>
          <a:p>
            <a:pPr lvl="0"/>
            <a:r>
              <a:rPr lang="ca-ES" sz="2000" noProof="0" dirty="0"/>
              <a:t>Creació de esdeveniments i festius contemporitzats:</a:t>
            </a:r>
          </a:p>
          <a:p>
            <a:pPr lvl="1"/>
            <a:r>
              <a:rPr lang="ca-ES" sz="2000" noProof="0" dirty="0"/>
              <a:t>Festius brasilers (carnaval, Dia das </a:t>
            </a:r>
            <a:r>
              <a:rPr lang="ca-ES" sz="2000" noProof="0" dirty="0" err="1"/>
              <a:t>Mães</a:t>
            </a:r>
            <a:r>
              <a:rPr lang="ca-ES" sz="2000" noProof="0" dirty="0"/>
              <a:t>, etc.).</a:t>
            </a:r>
          </a:p>
          <a:p>
            <a:pPr lvl="1"/>
            <a:r>
              <a:rPr lang="ca-ES" sz="2000" noProof="0" dirty="0"/>
              <a:t>Vacances escolars (estiu, Nadal…).</a:t>
            </a:r>
          </a:p>
          <a:p>
            <a:pPr lvl="1"/>
            <a:r>
              <a:rPr lang="ca-ES" sz="2000" noProof="0" dirty="0"/>
              <a:t>Esdeveniments comercials (Black </a:t>
            </a:r>
            <a:r>
              <a:rPr lang="ca-ES" sz="2000" noProof="0" dirty="0" err="1"/>
              <a:t>Friday</a:t>
            </a:r>
            <a:r>
              <a:rPr lang="ca-ES" sz="2000" noProof="0" dirty="0"/>
              <a:t>, </a:t>
            </a:r>
            <a:r>
              <a:rPr lang="ca-ES" sz="2000" noProof="0" dirty="0" err="1"/>
              <a:t>Cyber</a:t>
            </a:r>
            <a:r>
              <a:rPr lang="ca-ES" sz="2000" noProof="0" dirty="0"/>
              <a:t> </a:t>
            </a:r>
            <a:r>
              <a:rPr lang="ca-ES" sz="2000" noProof="0" dirty="0" err="1"/>
              <a:t>Monday</a:t>
            </a:r>
            <a:r>
              <a:rPr lang="ca-ES" sz="2000" noProof="0" dirty="0"/>
              <a:t>…).</a:t>
            </a:r>
          </a:p>
          <a:p>
            <a:pPr lvl="0"/>
            <a:r>
              <a:rPr lang="ca-ES" sz="2000" noProof="0" dirty="0"/>
              <a:t>Cobertura temporal de les dades:</a:t>
            </a:r>
          </a:p>
          <a:p>
            <a:pPr lvl="1"/>
            <a:r>
              <a:rPr lang="ca-ES" sz="2000" noProof="0" dirty="0"/>
              <a:t>Des de 2016‑09‑04 fins a 2018‑10‑17.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F620A4-D495-ED79-1E35-1314B73AE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93232" y="1275831"/>
            <a:ext cx="4442128" cy="405332"/>
          </a:xfrm>
        </p:spPr>
        <p:txBody>
          <a:bodyPr>
            <a:normAutofit lnSpcReduction="10000"/>
          </a:bodyPr>
          <a:lstStyle/>
          <a:p>
            <a:r>
              <a:rPr lang="ca-ES" noProof="0" dirty="0"/>
              <a:t>Normalització i optimització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5D2982-F528-A712-DF40-CB3E625DA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24355"/>
            <a:ext cx="5183188" cy="2061845"/>
          </a:xfrm>
        </p:spPr>
        <p:txBody>
          <a:bodyPr>
            <a:normAutofit/>
          </a:bodyPr>
          <a:lstStyle/>
          <a:p>
            <a:r>
              <a:rPr lang="ca-ES" sz="2000" noProof="0" dirty="0"/>
              <a:t>Normalització de Preus: Preus comparables dins del context de cada categoria.</a:t>
            </a:r>
          </a:p>
          <a:p>
            <a:r>
              <a:rPr lang="ca-ES" sz="2200" noProof="0" dirty="0"/>
              <a:t>Compressió del </a:t>
            </a:r>
            <a:r>
              <a:rPr lang="ca-ES" sz="2200" noProof="0" dirty="0" err="1"/>
              <a:t>DataFrame</a:t>
            </a:r>
            <a:r>
              <a:rPr lang="ca-ES" sz="2200" noProof="0" dirty="0"/>
              <a:t> a Parquet.</a:t>
            </a:r>
          </a:p>
          <a:p>
            <a:pPr marL="0" indent="0">
              <a:buNone/>
            </a:pPr>
            <a:r>
              <a:rPr lang="ca-ES" sz="2000" b="1" noProof="0" dirty="0"/>
              <a:t>Impacte global: Redueix la memòria un 75% i assegura l'escalabilitat per a </a:t>
            </a:r>
            <a:r>
              <a:rPr lang="ca-ES" sz="2000" b="1" noProof="0" dirty="0" err="1"/>
              <a:t>datasets</a:t>
            </a:r>
            <a:r>
              <a:rPr lang="ca-ES" sz="2000" b="1" noProof="0" dirty="0"/>
              <a:t> més grans.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615F44-0231-89F5-B288-0293EB5B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714" y="3886200"/>
            <a:ext cx="2042160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0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0C1FC32-58CE-A1B1-0135-94BA7B0D7A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41" y="485775"/>
            <a:ext cx="10237117" cy="5528443"/>
          </a:xfrm>
        </p:spPr>
      </p:pic>
    </p:spTree>
    <p:extLst>
      <p:ext uri="{BB962C8B-B14F-4D97-AF65-F5344CB8AC3E}">
        <p14:creationId xmlns:p14="http://schemas.microsoft.com/office/powerpoint/2010/main" val="300303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1B230-1EAB-4052-9FCB-1C865CAB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336" y="236300"/>
            <a:ext cx="3913187" cy="626665"/>
          </a:xfrm>
        </p:spPr>
        <p:txBody>
          <a:bodyPr>
            <a:normAutofit fontScale="90000"/>
          </a:bodyPr>
          <a:lstStyle/>
          <a:p>
            <a:r>
              <a:rPr lang="ca-ES" noProof="0" dirty="0"/>
              <a:t>Anàlisi temporal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78FA89-EAAF-0670-5A49-70DBCF73E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0355" y="772913"/>
            <a:ext cx="4147345" cy="445096"/>
          </a:xfrm>
        </p:spPr>
        <p:txBody>
          <a:bodyPr>
            <a:normAutofit/>
          </a:bodyPr>
          <a:lstStyle/>
          <a:p>
            <a:r>
              <a:rPr lang="ca-ES" b="0" noProof="0" dirty="0"/>
              <a:t>Tendència de vendes mensuals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B033006-88BD-F52E-21B9-644E93E4D64D}"/>
              </a:ext>
            </a:extLst>
          </p:cNvPr>
          <p:cNvSpPr txBox="1"/>
          <p:nvPr/>
        </p:nvSpPr>
        <p:spPr>
          <a:xfrm>
            <a:off x="4094027" y="5663524"/>
            <a:ext cx="468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ca-ES" noProof="0" dirty="0"/>
              <a:t>Creixement sostingut de facturació.</a:t>
            </a:r>
          </a:p>
          <a:p>
            <a:pPr lvl="0"/>
            <a:r>
              <a:rPr lang="ca-ES" noProof="0" dirty="0"/>
              <a:t>Pic màxim al </a:t>
            </a:r>
            <a:r>
              <a:rPr lang="ca-ES" b="1" noProof="0" dirty="0"/>
              <a:t>novembre 2017</a:t>
            </a:r>
            <a:r>
              <a:rPr lang="ca-ES" noProof="0" dirty="0"/>
              <a:t> amb ≈ 1 010 K BRL</a:t>
            </a:r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F364AE65-BFE8-001E-4E78-930188EDA3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35" y="1194476"/>
            <a:ext cx="8862730" cy="4395233"/>
          </a:xfrm>
        </p:spPr>
      </p:pic>
    </p:spTree>
    <p:extLst>
      <p:ext uri="{BB962C8B-B14F-4D97-AF65-F5344CB8AC3E}">
        <p14:creationId xmlns:p14="http://schemas.microsoft.com/office/powerpoint/2010/main" val="1963252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4777</TotalTime>
  <Words>1154</Words>
  <Application>Microsoft Office PowerPoint</Application>
  <PresentationFormat>Panorámica</PresentationFormat>
  <Paragraphs>111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Presentación de PowerPoint</vt:lpstr>
      <vt:lpstr> </vt:lpstr>
      <vt:lpstr>Context del projecte: El boom del comerç electrònic brasiler </vt:lpstr>
      <vt:lpstr>Objectius del Projecte </vt:lpstr>
      <vt:lpstr>Dataset: Estructura i Volum</vt:lpstr>
      <vt:lpstr> Preprocessament</vt:lpstr>
      <vt:lpstr>Enriquiment i normalització</vt:lpstr>
      <vt:lpstr>Presentación de PowerPoint</vt:lpstr>
      <vt:lpstr>Anàlisi temporal </vt:lpstr>
      <vt:lpstr>Presentación de PowerPoint</vt:lpstr>
      <vt:lpstr>Estacionalitat</vt:lpstr>
      <vt:lpstr>Presentación de PowerPoint</vt:lpstr>
      <vt:lpstr>Heatmap horari de vendes</vt:lpstr>
      <vt:lpstr>Presentación de PowerPoint</vt:lpstr>
      <vt:lpstr>Preu i demanda</vt:lpstr>
      <vt:lpstr>Anàlisi de Preu vs Demanda</vt:lpstr>
      <vt:lpstr>Impacte de les fotografies en les mètriques comercials</vt:lpstr>
      <vt:lpstr>Presentación de PowerPoint</vt:lpstr>
      <vt:lpstr>Anàlisi de freqüència de compra</vt:lpstr>
      <vt:lpstr>Models predictius</vt:lpstr>
      <vt:lpstr>Models predictius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ORIAC GIMENO LOZANO</dc:creator>
  <cp:lastModifiedBy>ORIAC GIMENO LOZANO</cp:lastModifiedBy>
  <cp:revision>33</cp:revision>
  <dcterms:created xsi:type="dcterms:W3CDTF">2025-07-03T12:02:11Z</dcterms:created>
  <dcterms:modified xsi:type="dcterms:W3CDTF">2025-07-09T17:59:45Z</dcterms:modified>
</cp:coreProperties>
</file>